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36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942"/>
    <a:srgbClr val="147285"/>
    <a:srgbClr val="002D4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7"/>
    <p:restoredTop sz="94643"/>
  </p:normalViewPr>
  <p:slideViewPr>
    <p:cSldViewPr snapToGrid="0" snapToObjects="1">
      <p:cViewPr varScale="1">
        <p:scale>
          <a:sx n="102" d="100"/>
          <a:sy n="102" d="100"/>
        </p:scale>
        <p:origin x="2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076CCB3-AE5A-D543-B760-5E4749017F78}" type="datetimeFigureOut">
              <a:rPr lang="fr-FR" smtClean="0"/>
              <a:t>03/10/2025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164108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76CCB3-AE5A-D543-B760-5E4749017F78}" type="datetimeFigureOut">
              <a:rPr lang="fr-FR" smtClean="0"/>
              <a:t>03/10/2025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40525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76CCB3-AE5A-D543-B760-5E4749017F78}" type="datetimeFigureOut">
              <a:rPr lang="fr-FR" smtClean="0"/>
              <a:t>03/10/2025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293295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76CCB3-AE5A-D543-B760-5E4749017F78}" type="datetimeFigureOut">
              <a:rPr lang="fr-FR" smtClean="0"/>
              <a:t>03/10/2025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38286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076CCB3-AE5A-D543-B760-5E4749017F78}" type="datetimeFigureOut">
              <a:rPr lang="fr-FR" smtClean="0"/>
              <a:t>03/10/2025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418674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076CCB3-AE5A-D543-B760-5E4749017F78}" type="datetimeFigureOut">
              <a:rPr lang="fr-FR" smtClean="0"/>
              <a:t>03/10/2025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21469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076CCB3-AE5A-D543-B760-5E4749017F78}" type="datetimeFigureOut">
              <a:rPr lang="fr-FR" smtClean="0"/>
              <a:t>03/10/2025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35150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076CCB3-AE5A-D543-B760-5E4749017F78}" type="datetimeFigureOut">
              <a:rPr lang="fr-FR" smtClean="0"/>
              <a:t>03/10/2025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425619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6CCB3-AE5A-D543-B760-5E4749017F78}" type="datetimeFigureOut">
              <a:rPr lang="fr-FR" smtClean="0"/>
              <a:t>03/10/2025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384840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76CCB3-AE5A-D543-B760-5E4749017F78}" type="datetimeFigureOut">
              <a:rPr lang="fr-FR" smtClean="0"/>
              <a:t>03/10/2025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297441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76CCB3-AE5A-D543-B760-5E4749017F78}" type="datetimeFigureOut">
              <a:rPr lang="fr-FR" smtClean="0"/>
              <a:t>03/10/2025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E619CBF-A656-0E4E-ADD4-3FB72E4C5B6A}" type="slidenum">
              <a:rPr lang="fr-FR" smtClean="0"/>
              <a:t>‹N°›</a:t>
            </a:fld>
            <a:endParaRPr lang="fr-FR"/>
          </a:p>
        </p:txBody>
      </p:sp>
    </p:spTree>
    <p:extLst>
      <p:ext uri="{BB962C8B-B14F-4D97-AF65-F5344CB8AC3E}">
        <p14:creationId xmlns:p14="http://schemas.microsoft.com/office/powerpoint/2010/main" val="418697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6CCB3-AE5A-D543-B760-5E4749017F78}" type="datetimeFigureOut">
              <a:rPr lang="fr-FR" smtClean="0"/>
              <a:t>03/10/2025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19CBF-A656-0E4E-ADD4-3FB72E4C5B6A}" type="slidenum">
              <a:rPr lang="fr-FR" smtClean="0"/>
              <a:t>‹N°›</a:t>
            </a:fld>
            <a:endParaRPr lang="fr-FR"/>
          </a:p>
        </p:txBody>
      </p:sp>
    </p:spTree>
    <p:extLst>
      <p:ext uri="{BB962C8B-B14F-4D97-AF65-F5344CB8AC3E}">
        <p14:creationId xmlns:p14="http://schemas.microsoft.com/office/powerpoint/2010/main" val="39735755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1AB67-75F3-A6F6-813F-DCA142BC2DB6}"/>
            </a:ext>
          </a:extLst>
        </p:cNvPr>
        <p:cNvGrpSpPr/>
        <p:nvPr/>
      </p:nvGrpSpPr>
      <p:grpSpPr>
        <a:xfrm>
          <a:off x="0" y="0"/>
          <a:ext cx="0" cy="0"/>
          <a:chOff x="0" y="0"/>
          <a:chExt cx="0" cy="0"/>
        </a:xfrm>
      </p:grpSpPr>
      <p:sp>
        <p:nvSpPr>
          <p:cNvPr id="18" name="ZoneTexte 17">
            <a:extLst>
              <a:ext uri="{FF2B5EF4-FFF2-40B4-BE49-F238E27FC236}">
                <a16:creationId xmlns:a16="http://schemas.microsoft.com/office/drawing/2014/main" id="{255EF952-2D92-2466-5CC0-DADA54D84D65}"/>
              </a:ext>
            </a:extLst>
          </p:cNvPr>
          <p:cNvSpPr txBox="1"/>
          <p:nvPr/>
        </p:nvSpPr>
        <p:spPr>
          <a:xfrm>
            <a:off x="-10632" y="952234"/>
            <a:ext cx="215438" cy="1172136"/>
          </a:xfrm>
          <a:prstGeom prst="rect">
            <a:avLst/>
          </a:prstGeom>
          <a:solidFill>
            <a:srgbClr val="8ED2D6"/>
          </a:solidFill>
        </p:spPr>
        <p:txBody>
          <a:bodyPr wrap="square" rtlCol="0">
            <a:spAutoFit/>
          </a:bodyPr>
          <a:lstStyle/>
          <a:p>
            <a:endParaRPr lang="fr-FR" dirty="0"/>
          </a:p>
        </p:txBody>
      </p:sp>
      <p:sp>
        <p:nvSpPr>
          <p:cNvPr id="23" name="ZoneTexte 22">
            <a:extLst>
              <a:ext uri="{FF2B5EF4-FFF2-40B4-BE49-F238E27FC236}">
                <a16:creationId xmlns:a16="http://schemas.microsoft.com/office/drawing/2014/main" id="{95252763-9041-C64D-3480-A2C2CDAB3D16}"/>
              </a:ext>
            </a:extLst>
          </p:cNvPr>
          <p:cNvSpPr txBox="1"/>
          <p:nvPr/>
        </p:nvSpPr>
        <p:spPr>
          <a:xfrm>
            <a:off x="326002" y="2275640"/>
            <a:ext cx="5083348" cy="3862607"/>
          </a:xfrm>
          <a:prstGeom prst="rect">
            <a:avLst/>
          </a:prstGeom>
          <a:noFill/>
        </p:spPr>
        <p:txBody>
          <a:bodyPr vert="horz" lIns="91440" tIns="45720" rIns="91440" bIns="45720" rtlCol="0">
            <a:noAutofit/>
          </a:bodyPr>
          <a:lstStyle/>
          <a:p>
            <a:pPr algn="just" defTabSz="914400"/>
            <a:r>
              <a:rPr lang="fr-FR" sz="1400" noProof="1">
                <a:solidFill>
                  <a:srgbClr val="147285"/>
                </a:solidFill>
                <a:latin typeface="Calibri Light" panose="020F0302020204030204" pitchFamily="34" charset="0"/>
                <a:cs typeface="Calibri Light" panose="020F0302020204030204" pitchFamily="34" charset="0"/>
              </a:rPr>
              <a:t>MÉTIER:</a:t>
            </a:r>
            <a:r>
              <a:rPr lang="fr-FR" sz="1400" noProof="1">
                <a:solidFill>
                  <a:srgbClr val="002D4F"/>
                </a:solidFill>
                <a:latin typeface="Calibri Light" panose="020F0302020204030204" pitchFamily="34" charset="0"/>
                <a:cs typeface="Calibri Light" panose="020F0302020204030204" pitchFamily="34" charset="0"/>
              </a:rPr>
              <a:t>		Opportunité </a:t>
            </a:r>
            <a:r>
              <a:rPr lang="fr-FR" sz="1400" noProof="1">
                <a:solidFill>
                  <a:srgbClr val="0A3942"/>
                </a:solidFill>
                <a:latin typeface="Calibri Light" panose="020F0302020204030204" pitchFamily="34" charset="0"/>
                <a:cs typeface="Calibri Light" panose="020F0302020204030204" pitchFamily="34" charset="0"/>
              </a:rPr>
              <a:t>Faisabilité</a:t>
            </a:r>
          </a:p>
          <a:p>
            <a:pPr algn="just" defTabSz="914400"/>
            <a:r>
              <a:rPr lang="fr-FR" sz="1400" noProof="1">
                <a:solidFill>
                  <a:srgbClr val="147285"/>
                </a:solidFill>
                <a:latin typeface="Calibri Light" panose="020F0302020204030204" pitchFamily="34" charset="0"/>
                <a:cs typeface="Calibri Light" panose="020F0302020204030204" pitchFamily="34" charset="0"/>
              </a:rPr>
              <a:t>ÉQUIPE PROJET:</a:t>
            </a:r>
            <a:r>
              <a:rPr lang="fr-FR" sz="1400" noProof="1">
                <a:solidFill>
                  <a:srgbClr val="002D4F"/>
                </a:solidFill>
                <a:latin typeface="Calibri Light" panose="020F0302020204030204" pitchFamily="34" charset="0"/>
                <a:cs typeface="Calibri Light" panose="020F0302020204030204" pitchFamily="34" charset="0"/>
              </a:rPr>
              <a:t>	</a:t>
            </a:r>
            <a:r>
              <a:rPr lang="fr-FR" sz="1400" noProof="1">
                <a:solidFill>
                  <a:srgbClr val="0A3942"/>
                </a:solidFill>
                <a:latin typeface="Calibri Light" panose="020F0302020204030204" pitchFamily="34" charset="0"/>
                <a:cs typeface="Calibri Light" panose="020F0302020204030204" pitchFamily="34" charset="0"/>
              </a:rPr>
              <a:t>La Pitaya / Terre d’Avance</a:t>
            </a:r>
          </a:p>
          <a:p>
            <a:pPr algn="just" defTabSz="914400"/>
            <a:r>
              <a:rPr lang="fr-FR" sz="1400" noProof="1">
                <a:solidFill>
                  <a:srgbClr val="147285"/>
                </a:solidFill>
                <a:latin typeface="Calibri Light" panose="020F0302020204030204" pitchFamily="34" charset="0"/>
                <a:cs typeface="Calibri Light" panose="020F0302020204030204" pitchFamily="34" charset="0"/>
              </a:rPr>
              <a:t>ANNÉE:</a:t>
            </a:r>
            <a:r>
              <a:rPr lang="fr-FR" sz="1400" noProof="1">
                <a:solidFill>
                  <a:srgbClr val="002D4F"/>
                </a:solidFill>
                <a:latin typeface="Calibri Light" panose="020F0302020204030204" pitchFamily="34" charset="0"/>
                <a:cs typeface="Calibri Light" panose="020F0302020204030204" pitchFamily="34" charset="0"/>
              </a:rPr>
              <a:t>		</a:t>
            </a:r>
            <a:r>
              <a:rPr lang="fr-FR" sz="1400" noProof="1">
                <a:solidFill>
                  <a:srgbClr val="0A3942"/>
                </a:solidFill>
                <a:latin typeface="Calibri Light" panose="020F0302020204030204" pitchFamily="34" charset="0"/>
                <a:cs typeface="Calibri Light" panose="020F0302020204030204" pitchFamily="34" charset="0"/>
              </a:rPr>
              <a:t>2024</a:t>
            </a:r>
          </a:p>
          <a:p>
            <a:pPr algn="just" defTabSz="914400"/>
            <a:r>
              <a:rPr lang="fr-FR" sz="1400" noProof="1">
                <a:solidFill>
                  <a:srgbClr val="147285"/>
                </a:solidFill>
                <a:latin typeface="Calibri Light" panose="020F0302020204030204" pitchFamily="34" charset="0"/>
                <a:cs typeface="Calibri Light" panose="020F0302020204030204" pitchFamily="34" charset="0"/>
              </a:rPr>
              <a:t>DURÉE DE LA MISSION: 	</a:t>
            </a:r>
            <a:r>
              <a:rPr lang="fr-FR" sz="1400" noProof="1">
                <a:solidFill>
                  <a:srgbClr val="0A3942"/>
                </a:solidFill>
                <a:latin typeface="Calibri Light" panose="020F0302020204030204" pitchFamily="34" charset="0"/>
                <a:cs typeface="Calibri Light" panose="020F0302020204030204" pitchFamily="34" charset="0"/>
              </a:rPr>
              <a:t>6 mois</a:t>
            </a:r>
          </a:p>
          <a:p>
            <a:pPr algn="just"/>
            <a:r>
              <a:rPr lang="fr-FR" sz="1400" noProof="1">
                <a:solidFill>
                  <a:srgbClr val="147285"/>
                </a:solidFill>
                <a:latin typeface="Calibri Light" panose="020F0302020204030204" pitchFamily="34" charset="0"/>
                <a:cs typeface="Calibri Light" panose="020F0302020204030204" pitchFamily="34" charset="0"/>
              </a:rPr>
              <a:t>CONTACT: </a:t>
            </a:r>
            <a:r>
              <a:rPr lang="fr-FR" sz="1400" noProof="1">
                <a:solidFill>
                  <a:srgbClr val="002D4F"/>
                </a:solidFill>
                <a:latin typeface="Calibri Light" panose="020F0302020204030204" pitchFamily="34" charset="0"/>
                <a:cs typeface="Calibri Light" panose="020F0302020204030204" pitchFamily="34" charset="0"/>
              </a:rPr>
              <a:t>			</a:t>
            </a:r>
            <a:r>
              <a:rPr lang="fr-FR" sz="1400" noProof="1">
                <a:solidFill>
                  <a:srgbClr val="0A3942"/>
                </a:solidFill>
                <a:latin typeface="Calibri Light" panose="020F0302020204030204" pitchFamily="34" charset="0"/>
                <a:cs typeface="Calibri Light" panose="020F0302020204030204" pitchFamily="34" charset="0"/>
              </a:rPr>
              <a:t>Zina MAJOUREL</a:t>
            </a:r>
            <a:endParaRPr lang="fr-FR" sz="1400" dirty="0">
              <a:solidFill>
                <a:srgbClr val="0A3942"/>
              </a:solidFill>
              <a:latin typeface="Calibri Light" panose="020F0302020204030204" pitchFamily="34" charset="0"/>
              <a:cs typeface="Calibri Light" panose="020F0302020204030204" pitchFamily="34" charset="0"/>
            </a:endParaRPr>
          </a:p>
          <a:p>
            <a:pPr algn="just"/>
            <a:endParaRPr lang="fr-FR" sz="1400" noProof="1">
              <a:solidFill>
                <a:srgbClr val="0A3942"/>
              </a:solidFill>
              <a:latin typeface="Calibri Light" panose="020F0302020204030204" pitchFamily="34" charset="0"/>
              <a:cs typeface="Calibri Light" panose="020F0302020204030204" pitchFamily="34" charset="0"/>
            </a:endParaRPr>
          </a:p>
          <a:p>
            <a:pPr algn="just">
              <a:spcAft>
                <a:spcPts val="600"/>
              </a:spcAft>
            </a:pPr>
            <a:r>
              <a:rPr lang="fr-FR" sz="1400" noProof="1">
                <a:solidFill>
                  <a:srgbClr val="0A3942"/>
                </a:solidFill>
                <a:latin typeface="Calibri Light" panose="020F0302020204030204" pitchFamily="34" charset="0"/>
                <a:cs typeface="Calibri Light" panose="020F0302020204030204" pitchFamily="34" charset="0"/>
              </a:rPr>
              <a:t>Les acteurs locaux portent un projet de valorisation du château avec le déploiement d’une offre touristique et scientifique autour de la spéléogie et du monde souterrain. Le territoire est en effet emblématique de la discipline, le château étant situé au cœur du triangle formé par 3 entités reconnues de tous : l’Aven Armand, la grotte Dargiland et l’abîme de Bramabiau.</a:t>
            </a:r>
          </a:p>
          <a:p>
            <a:pPr algn="just">
              <a:spcAft>
                <a:spcPts val="600"/>
              </a:spcAft>
            </a:pPr>
            <a:r>
              <a:rPr lang="fr-FR" sz="1400" noProof="1">
                <a:solidFill>
                  <a:srgbClr val="0A3942"/>
                </a:solidFill>
                <a:latin typeface="Calibri Light" panose="020F0302020204030204" pitchFamily="34" charset="0"/>
                <a:cs typeface="Calibri Light" panose="020F0302020204030204" pitchFamily="34" charset="0"/>
              </a:rPr>
              <a:t>Si l’intérêt d’un tel positionnement identitaire ne fait aucun doute taire, l’idée doit être mise en perspective avec les demandes des visiteurs / usagers. La mission a consisté à passer en revue le projet et sa pertinence économique ainsi que ses composantes.</a:t>
            </a:r>
          </a:p>
          <a:p>
            <a:pPr algn="just"/>
            <a:endParaRPr lang="fr-FR" sz="1400" noProof="1">
              <a:solidFill>
                <a:srgbClr val="0A3942"/>
              </a:solidFill>
              <a:latin typeface="Calibri Light" panose="020F0302020204030204" pitchFamily="34" charset="0"/>
              <a:cs typeface="Calibri Light" panose="020F0302020204030204" pitchFamily="34" charset="0"/>
            </a:endParaRPr>
          </a:p>
        </p:txBody>
      </p:sp>
      <p:pic>
        <p:nvPicPr>
          <p:cNvPr id="3" name="Image 2">
            <a:extLst>
              <a:ext uri="{FF2B5EF4-FFF2-40B4-BE49-F238E27FC236}">
                <a16:creationId xmlns:a16="http://schemas.microsoft.com/office/drawing/2014/main" id="{847DF35E-3360-1E16-46AE-4AB94CFD1DDF}"/>
              </a:ext>
            </a:extLst>
          </p:cNvPr>
          <p:cNvPicPr>
            <a:picLocks noChangeAspect="1"/>
          </p:cNvPicPr>
          <p:nvPr/>
        </p:nvPicPr>
        <p:blipFill>
          <a:blip r:embed="rId2"/>
          <a:srcRect l="12586" r="12586"/>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Image 4">
            <a:extLst>
              <a:ext uri="{FF2B5EF4-FFF2-40B4-BE49-F238E27FC236}">
                <a16:creationId xmlns:a16="http://schemas.microsoft.com/office/drawing/2014/main" id="{B97ACE91-41A5-9CEB-CD95-6200B2655022}"/>
              </a:ext>
            </a:extLst>
          </p:cNvPr>
          <p:cNvPicPr>
            <a:picLocks noChangeAspect="1"/>
          </p:cNvPicPr>
          <p:nvPr/>
        </p:nvPicPr>
        <p:blipFill>
          <a:blip r:embed="rId3"/>
          <a:srcRect l="10269" r="10269"/>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pic>
        <p:nvPicPr>
          <p:cNvPr id="6" name="Image 5">
            <a:extLst>
              <a:ext uri="{FF2B5EF4-FFF2-40B4-BE49-F238E27FC236}">
                <a16:creationId xmlns:a16="http://schemas.microsoft.com/office/drawing/2014/main" id="{C4FAFF38-DAFB-20A5-0514-3139A11C6F61}"/>
              </a:ext>
            </a:extLst>
          </p:cNvPr>
          <p:cNvPicPr>
            <a:picLocks noChangeAspect="1"/>
          </p:cNvPicPr>
          <p:nvPr/>
        </p:nvPicPr>
        <p:blipFill>
          <a:blip r:embed="rId4"/>
          <a:srcRect l="15532" r="15532"/>
          <a:stretch/>
        </p:blipFill>
        <p:spPr>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4" name="Image 3">
            <a:extLst>
              <a:ext uri="{FF2B5EF4-FFF2-40B4-BE49-F238E27FC236}">
                <a16:creationId xmlns:a16="http://schemas.microsoft.com/office/drawing/2014/main" id="{B3B1E49E-A625-9709-0541-DA30E4CE74CC}"/>
              </a:ext>
            </a:extLst>
          </p:cNvPr>
          <p:cNvPicPr>
            <a:picLocks noChangeAspect="1"/>
          </p:cNvPicPr>
          <p:nvPr/>
        </p:nvPicPr>
        <p:blipFill>
          <a:blip r:embed="rId5"/>
          <a:srcRect/>
          <a:stretch/>
        </p:blipFill>
        <p:spPr>
          <a:xfrm>
            <a:off x="5115314" y="0"/>
            <a:ext cx="4118110" cy="3383279"/>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sp>
        <p:nvSpPr>
          <p:cNvPr id="13" name="Titre 1">
            <a:extLst>
              <a:ext uri="{FF2B5EF4-FFF2-40B4-BE49-F238E27FC236}">
                <a16:creationId xmlns:a16="http://schemas.microsoft.com/office/drawing/2014/main" id="{9BF63A65-C190-FA7B-E3E0-06BE293B4BAA}"/>
              </a:ext>
            </a:extLst>
          </p:cNvPr>
          <p:cNvSpPr>
            <a:spLocks noGrp="1"/>
          </p:cNvSpPr>
          <p:nvPr>
            <p:ph type="title"/>
          </p:nvPr>
        </p:nvSpPr>
        <p:spPr>
          <a:xfrm>
            <a:off x="326002" y="267839"/>
            <a:ext cx="5083348" cy="1432950"/>
          </a:xfrm>
        </p:spPr>
        <p:txBody>
          <a:bodyPr vert="horz" lIns="91440" tIns="45720" rIns="91440" bIns="45720" rtlCol="0" anchor="ctr">
            <a:noAutofit/>
          </a:bodyPr>
          <a:lstStyle/>
          <a:p>
            <a:pPr fontAlgn="base">
              <a:lnSpc>
                <a:spcPct val="100000"/>
              </a:lnSpc>
            </a:pPr>
            <a:r>
              <a:rPr lang="fr-FR" sz="1800" u="none" strike="noStrike" noProof="1">
                <a:solidFill>
                  <a:srgbClr val="0A3942"/>
                </a:solidFill>
                <a:effectLst/>
                <a:latin typeface="Calibri Light" panose="020F0302020204030204" pitchFamily="34" charset="0"/>
                <a:cs typeface="Calibri Light" panose="020F0302020204030204" pitchFamily="34" charset="0"/>
              </a:rPr>
              <a:t>Restauration et valorisation du Château de Roquedols - Étude d’opportunité dans le cadre du dispositif « Petites Villes de Demain » - avec Terre d’Avance - Banque des Territoires.</a:t>
            </a:r>
            <a:br>
              <a:rPr lang="fr-FR" sz="1800" u="none" strike="noStrike" noProof="1">
                <a:solidFill>
                  <a:srgbClr val="0A3942"/>
                </a:solidFill>
                <a:effectLst/>
                <a:latin typeface="Calibri Light" panose="020F0302020204030204" pitchFamily="34" charset="0"/>
                <a:cs typeface="Calibri Light" panose="020F0302020204030204" pitchFamily="34" charset="0"/>
              </a:rPr>
            </a:br>
            <a:r>
              <a:rPr lang="fr-FR" sz="1800" noProof="1">
                <a:solidFill>
                  <a:srgbClr val="147285"/>
                </a:solidFill>
                <a:latin typeface="Calibri Light" panose="020F0302020204030204" pitchFamily="34" charset="0"/>
                <a:cs typeface="Calibri Light" panose="020F0302020204030204" pitchFamily="34" charset="0"/>
              </a:rPr>
              <a:t>Communauté de Communes des Gorges Causses Cévennes (48)</a:t>
            </a:r>
            <a:endParaRPr lang="fr-FR" sz="1800" kern="1200" noProof="1">
              <a:solidFill>
                <a:srgbClr val="147285"/>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1746876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185</Words>
  <Application>Microsoft Macintosh PowerPoint</Application>
  <PresentationFormat>Grand écran</PresentationFormat>
  <Paragraphs>9</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Restauration et valorisation du Château de Roquedols - Étude d’opportunité dans le cadre du dispositif « Petites Villes de Demain » - avec Terre d’Avance - Banque des Territoires. Communauté de Communes des Gorges Causses Cévennes (48)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Étude flash sur le potentiel et le positionnement de la station de Villaroger. Caisse des Dépôts et Consignations (73) </dc:title>
  <dc:creator>Eric Biard</dc:creator>
  <cp:lastModifiedBy>Emmanuelle Biard</cp:lastModifiedBy>
  <cp:revision>36</cp:revision>
  <dcterms:created xsi:type="dcterms:W3CDTF">2020-10-26T14:36:57Z</dcterms:created>
  <dcterms:modified xsi:type="dcterms:W3CDTF">2025-10-03T14:22:08Z</dcterms:modified>
</cp:coreProperties>
</file>