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36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3942"/>
    <a:srgbClr val="147285"/>
    <a:srgbClr val="002D4F"/>
    <a:srgbClr val="4454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Style léger 3 - Accentuation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207"/>
    <p:restoredTop sz="94643"/>
  </p:normalViewPr>
  <p:slideViewPr>
    <p:cSldViewPr snapToGrid="0" snapToObjects="1">
      <p:cViewPr varScale="1">
        <p:scale>
          <a:sx n="102" d="100"/>
          <a:sy n="102" d="100"/>
        </p:scale>
        <p:origin x="20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1086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57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2956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866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745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699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501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619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840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4412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697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CCB3-AE5A-D543-B760-5E4749017F78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19CBF-A656-0E4E-ADD4-3FB72E4C5B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575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114917-A515-CBA1-71B4-E45445CFA9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ZoneTexte 17">
            <a:extLst>
              <a:ext uri="{FF2B5EF4-FFF2-40B4-BE49-F238E27FC236}">
                <a16:creationId xmlns:a16="http://schemas.microsoft.com/office/drawing/2014/main" id="{76C365DE-D90B-FA3E-186A-8A1A369D9150}"/>
              </a:ext>
            </a:extLst>
          </p:cNvPr>
          <p:cNvSpPr txBox="1"/>
          <p:nvPr/>
        </p:nvSpPr>
        <p:spPr>
          <a:xfrm>
            <a:off x="-10632" y="952234"/>
            <a:ext cx="215438" cy="1172136"/>
          </a:xfrm>
          <a:prstGeom prst="rect">
            <a:avLst/>
          </a:prstGeom>
          <a:solidFill>
            <a:srgbClr val="8ED2D6"/>
          </a:solidFill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844914B7-E839-D28C-4A03-354D58CAEA68}"/>
              </a:ext>
            </a:extLst>
          </p:cNvPr>
          <p:cNvSpPr txBox="1"/>
          <p:nvPr/>
        </p:nvSpPr>
        <p:spPr>
          <a:xfrm>
            <a:off x="438908" y="1814446"/>
            <a:ext cx="4970439" cy="4423779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/>
          <a:p>
            <a:pPr algn="just" defTabSz="914400"/>
            <a:r>
              <a:rPr lang="fr-FR" sz="1400" noProof="1">
                <a:solidFill>
                  <a:srgbClr val="147285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MÉTIER:</a:t>
            </a:r>
            <a:r>
              <a:rPr lang="fr-FR" sz="1400" noProof="1">
                <a:solidFill>
                  <a:srgbClr val="002D4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</a:t>
            </a:r>
            <a:r>
              <a:rPr lang="fr-FR" sz="1400" noProof="1">
                <a:solidFill>
                  <a:srgbClr val="0A394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Étude quantitative</a:t>
            </a:r>
          </a:p>
          <a:p>
            <a:pPr algn="just" defTabSz="914400"/>
            <a:r>
              <a:rPr lang="fr-FR" sz="1400" noProof="1">
                <a:solidFill>
                  <a:srgbClr val="147285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ÉQUIPE PROJET:</a:t>
            </a:r>
            <a:r>
              <a:rPr lang="fr-FR" sz="1400" noProof="1">
                <a:solidFill>
                  <a:srgbClr val="002D4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</a:t>
            </a:r>
            <a:r>
              <a:rPr lang="fr-FR" sz="1400" noProof="1">
                <a:solidFill>
                  <a:srgbClr val="0A394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La Pitaya / Inkidata</a:t>
            </a:r>
          </a:p>
          <a:p>
            <a:pPr algn="just" defTabSz="914400"/>
            <a:r>
              <a:rPr lang="fr-FR" sz="1400" noProof="1">
                <a:solidFill>
                  <a:srgbClr val="147285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ANNÉE:</a:t>
            </a:r>
            <a:r>
              <a:rPr lang="fr-FR" sz="1400" noProof="1">
                <a:solidFill>
                  <a:srgbClr val="002D4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</a:t>
            </a:r>
            <a:r>
              <a:rPr lang="fr-FR" sz="1400" noProof="1">
                <a:solidFill>
                  <a:srgbClr val="0A394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2022-2023</a:t>
            </a:r>
          </a:p>
          <a:p>
            <a:pPr algn="just" defTabSz="914400"/>
            <a:r>
              <a:rPr lang="fr-FR" sz="1400" noProof="1">
                <a:solidFill>
                  <a:srgbClr val="147285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DURÉE DE LA MISSION: 	</a:t>
            </a:r>
            <a:r>
              <a:rPr lang="fr-FR" sz="1400" noProof="1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6</a:t>
            </a:r>
            <a:r>
              <a:rPr lang="fr-FR" sz="1400" noProof="1">
                <a:solidFill>
                  <a:srgbClr val="0A394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mois</a:t>
            </a:r>
          </a:p>
          <a:p>
            <a:pPr algn="just"/>
            <a:r>
              <a:rPr lang="fr-FR" sz="1400" noProof="1">
                <a:solidFill>
                  <a:srgbClr val="147285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CONTACT: </a:t>
            </a:r>
            <a:r>
              <a:rPr lang="fr-FR" sz="1400" noProof="1">
                <a:solidFill>
                  <a:srgbClr val="002D4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Tiphaine COLLET</a:t>
            </a:r>
            <a:endParaRPr lang="fr-FR" sz="1400" dirty="0">
              <a:solidFill>
                <a:srgbClr val="0A3942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/>
            <a:endParaRPr lang="fr-FR" sz="1400" noProof="1">
              <a:solidFill>
                <a:srgbClr val="0A3942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spcAft>
                <a:spcPts val="600"/>
              </a:spcAft>
              <a:buNone/>
            </a:pPr>
            <a:r>
              <a:rPr lang="fr-FR" sz="1400" dirty="0">
                <a:solidFill>
                  <a:srgbClr val="0A394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La marque Archipel de Thau est relativement récente, et son déploiement se poursuit. Dans la poursuite du développement, il est préconisé une </a:t>
            </a:r>
            <a:r>
              <a:rPr lang="fr-FR" sz="1400" dirty="0">
                <a:solidFill>
                  <a:srgbClr val="0A3942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enquête de mesure de la notoriété et de l’image de la marque, de la destination et des 4 stations classées du territoire. </a:t>
            </a:r>
            <a:endParaRPr lang="fr-FR" sz="1400" dirty="0">
              <a:solidFill>
                <a:srgbClr val="0A3942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spcAft>
                <a:spcPts val="600"/>
              </a:spcAft>
              <a:buNone/>
            </a:pPr>
            <a:r>
              <a:rPr lang="fr-FR" sz="1400" dirty="0">
                <a:solidFill>
                  <a:srgbClr val="0A394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La méthode a consisté à réaliser des e</a:t>
            </a:r>
            <a:r>
              <a:rPr lang="fr-FR" sz="1400" dirty="0">
                <a:solidFill>
                  <a:srgbClr val="0A3942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nquêtes sur panel représentatif auprès de 10 principaux bassins de clientèle</a:t>
            </a:r>
          </a:p>
          <a:p>
            <a:pPr algn="just">
              <a:spcAft>
                <a:spcPts val="600"/>
              </a:spcAft>
            </a:pPr>
            <a:r>
              <a:rPr lang="fr-FR" sz="1400" noProof="1">
                <a:solidFill>
                  <a:srgbClr val="0A3942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Les éléments conclusifs portent notamment sur l’image </a:t>
            </a:r>
            <a:r>
              <a:rPr lang="fr-FR" sz="1400" dirty="0">
                <a:solidFill>
                  <a:srgbClr val="0A3942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«Archipel de Thau destination Méditerranée», sur la notoriété et image des villes qui composent la destination, sur les images associées à la destination, sur la notoriété sites et les appellations, sur le Net </a:t>
            </a:r>
            <a:r>
              <a:rPr lang="fr-FR" sz="1400" noProof="1">
                <a:solidFill>
                  <a:srgbClr val="0A3942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Promoter </a:t>
            </a:r>
            <a:r>
              <a:rPr lang="fr-FR" sz="1400" dirty="0">
                <a:solidFill>
                  <a:srgbClr val="0A3942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Score, la perception du logo et du nom, les préférences activités et hébergements.</a:t>
            </a:r>
            <a:endParaRPr lang="fr-FR" sz="1400" noProof="1">
              <a:solidFill>
                <a:srgbClr val="0A3942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C655BF75-5069-E158-1413-4BF98CEA28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293" r="5293"/>
          <a:stretch/>
        </p:blipFill>
        <p:spPr>
          <a:xfrm>
            <a:off x="5115314" y="10"/>
            <a:ext cx="4118110" cy="3401558"/>
          </a:xfrm>
          <a:custGeom>
            <a:avLst/>
            <a:gdLst/>
            <a:ahLst/>
            <a:cxnLst/>
            <a:rect l="l" t="t" r="r" b="b"/>
            <a:pathLst>
              <a:path w="4118110" h="3401568">
                <a:moveTo>
                  <a:pt x="0" y="0"/>
                </a:moveTo>
                <a:lnTo>
                  <a:pt x="3343575" y="0"/>
                </a:lnTo>
                <a:lnTo>
                  <a:pt x="3448028" y="215050"/>
                </a:lnTo>
                <a:cubicBezTo>
                  <a:pt x="3836103" y="1056037"/>
                  <a:pt x="4076161" y="2055458"/>
                  <a:pt x="4113475" y="3133192"/>
                </a:cubicBezTo>
                <a:lnTo>
                  <a:pt x="4118110" y="3401568"/>
                </a:lnTo>
                <a:lnTo>
                  <a:pt x="801224" y="3401568"/>
                </a:lnTo>
                <a:lnTo>
                  <a:pt x="797493" y="3185579"/>
                </a:lnTo>
                <a:cubicBezTo>
                  <a:pt x="756786" y="2009870"/>
                  <a:pt x="474799" y="927359"/>
                  <a:pt x="22579" y="42066"/>
                </a:cubicBezTo>
                <a:close/>
              </a:path>
            </a:pathLst>
          </a:cu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6488A1C-5E50-A8B5-1DAE-8628EAD80CC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351" r="16351"/>
          <a:stretch/>
        </p:blipFill>
        <p:spPr>
          <a:xfrm>
            <a:off x="8529321" y="10"/>
            <a:ext cx="3662680" cy="3401558"/>
          </a:xfrm>
          <a:custGeom>
            <a:avLst/>
            <a:gdLst/>
            <a:ahLst/>
            <a:cxnLst/>
            <a:rect l="l" t="t" r="r" b="b"/>
            <a:pathLst>
              <a:path w="3662680" h="3401568">
                <a:moveTo>
                  <a:pt x="0" y="0"/>
                </a:moveTo>
                <a:lnTo>
                  <a:pt x="3662680" y="0"/>
                </a:lnTo>
                <a:lnTo>
                  <a:pt x="3662680" y="3401568"/>
                </a:lnTo>
                <a:lnTo>
                  <a:pt x="774527" y="3401568"/>
                </a:lnTo>
                <a:lnTo>
                  <a:pt x="769892" y="3133175"/>
                </a:lnTo>
                <a:cubicBezTo>
                  <a:pt x="732577" y="2055441"/>
                  <a:pt x="492520" y="1056020"/>
                  <a:pt x="104445" y="215033"/>
                </a:cubicBezTo>
                <a:close/>
              </a:path>
            </a:pathLst>
          </a:cu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D76B8878-8287-28DC-3397-8A2FACC8465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6517" r="16517"/>
          <a:stretch/>
        </p:blipFill>
        <p:spPr>
          <a:xfrm>
            <a:off x="5168353" y="3456432"/>
            <a:ext cx="4064598" cy="3401568"/>
          </a:xfrm>
          <a:custGeom>
            <a:avLst/>
            <a:gdLst/>
            <a:ahLst/>
            <a:cxnLst/>
            <a:rect l="l" t="t" r="r" b="b"/>
            <a:pathLst>
              <a:path w="4064598" h="3401568">
                <a:moveTo>
                  <a:pt x="749132" y="0"/>
                </a:moveTo>
                <a:lnTo>
                  <a:pt x="4064598" y="0"/>
                </a:lnTo>
                <a:lnTo>
                  <a:pt x="4059963" y="268360"/>
                </a:lnTo>
                <a:cubicBezTo>
                  <a:pt x="4022649" y="1346093"/>
                  <a:pt x="3782591" y="2345514"/>
                  <a:pt x="3394516" y="3186502"/>
                </a:cubicBezTo>
                <a:lnTo>
                  <a:pt x="3290055" y="3401568"/>
                </a:lnTo>
                <a:lnTo>
                  <a:pt x="0" y="3401568"/>
                </a:lnTo>
                <a:lnTo>
                  <a:pt x="79008" y="3238906"/>
                </a:lnTo>
                <a:cubicBezTo>
                  <a:pt x="502362" y="2321466"/>
                  <a:pt x="749563" y="1215476"/>
                  <a:pt x="749563" y="24956"/>
                </a:cubicBezTo>
                <a:close/>
              </a:path>
            </a:pathLst>
          </a:cu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06D8F7E-4938-AAA9-3FD4-7B7BC65CCC0F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4077" r="14077"/>
          <a:stretch/>
        </p:blipFill>
        <p:spPr>
          <a:xfrm>
            <a:off x="8530121" y="3456433"/>
            <a:ext cx="3661880" cy="3401568"/>
          </a:xfrm>
          <a:custGeom>
            <a:avLst/>
            <a:gdLst/>
            <a:ahLst/>
            <a:cxnLst/>
            <a:rect l="l" t="t" r="r" b="b"/>
            <a:pathLst>
              <a:path w="3661880" h="3401568">
                <a:moveTo>
                  <a:pt x="774544" y="0"/>
                </a:moveTo>
                <a:lnTo>
                  <a:pt x="3661880" y="0"/>
                </a:lnTo>
                <a:lnTo>
                  <a:pt x="3661880" y="3401568"/>
                </a:lnTo>
                <a:lnTo>
                  <a:pt x="0" y="3401568"/>
                </a:lnTo>
                <a:lnTo>
                  <a:pt x="104462" y="3186501"/>
                </a:lnTo>
                <a:cubicBezTo>
                  <a:pt x="492537" y="2345513"/>
                  <a:pt x="732594" y="1346092"/>
                  <a:pt x="769909" y="268359"/>
                </a:cubicBezTo>
                <a:close/>
              </a:path>
            </a:pathLst>
          </a:custGeom>
        </p:spPr>
      </p:pic>
      <p:sp>
        <p:nvSpPr>
          <p:cNvPr id="8" name="Titre 1">
            <a:extLst>
              <a:ext uri="{FF2B5EF4-FFF2-40B4-BE49-F238E27FC236}">
                <a16:creationId xmlns:a16="http://schemas.microsoft.com/office/drawing/2014/main" id="{D27E85D5-AC56-A51E-73FC-BDA0E4FBD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09" y="122866"/>
            <a:ext cx="4970439" cy="1432950"/>
          </a:xfrm>
        </p:spPr>
        <p:txBody>
          <a:bodyPr vert="horz" lIns="91440" tIns="45720" rIns="91440" bIns="45720" rtlCol="0" anchor="ctr">
            <a:noAutofit/>
          </a:bodyPr>
          <a:lstStyle/>
          <a:p>
            <a:pPr fontAlgn="base">
              <a:lnSpc>
                <a:spcPct val="100000"/>
              </a:lnSpc>
            </a:pPr>
            <a:r>
              <a:rPr lang="fr-FR" sz="1800" u="none" strike="noStrike" noProof="1">
                <a:solidFill>
                  <a:srgbClr val="0A3942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  <a:t>Étude de notoriété et d’image de la Detination « Archipel de Thau destination Méditerranée» - avec Inkidata.</a:t>
            </a:r>
            <a:br>
              <a:rPr lang="fr-FR" sz="1800" u="none" strike="noStrike" noProof="1">
                <a:solidFill>
                  <a:srgbClr val="0A3942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fr-FR" sz="1800" noProof="1">
                <a:solidFill>
                  <a:srgbClr val="147285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Archipel de Thau (34)</a:t>
            </a:r>
            <a:endParaRPr lang="fr-FR" sz="1800" kern="1200" noProof="1">
              <a:solidFill>
                <a:srgbClr val="147285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261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666</TotalTime>
  <Words>189</Words>
  <Application>Microsoft Macintosh PowerPoint</Application>
  <PresentationFormat>Grand écran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Étude de notoriété et d’image de la Detination « Archipel de Thau destination Méditerranée» - avec Inkidata. Archipel de Thau (34)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Étude flash sur le potentiel et le positionnement de la station de Villaroger. Caisse des Dépôts et Consignations (73) </dc:title>
  <dc:creator>Eric Biard</dc:creator>
  <cp:lastModifiedBy>Emmanuelle Biard</cp:lastModifiedBy>
  <cp:revision>36</cp:revision>
  <dcterms:created xsi:type="dcterms:W3CDTF">2020-10-26T14:36:57Z</dcterms:created>
  <dcterms:modified xsi:type="dcterms:W3CDTF">2025-10-03T14:20:42Z</dcterms:modified>
</cp:coreProperties>
</file>